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2" r:id="rId4"/>
  </p:sldMasterIdLst>
  <p:notesMasterIdLst>
    <p:notesMasterId r:id="rId10"/>
  </p:notesMasterIdLst>
  <p:sldIdLst>
    <p:sldId id="649" r:id="rId5"/>
    <p:sldId id="635" r:id="rId6"/>
    <p:sldId id="38339" r:id="rId7"/>
    <p:sldId id="637" r:id="rId8"/>
    <p:sldId id="38340"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uffington, Jesse A. (JSC-XX111)" initials="BJA(" lastIdx="1" clrIdx="4">
    <p:extLst>
      <p:ext uri="{19B8F6BF-5375-455C-9EA6-DF929625EA0E}">
        <p15:presenceInfo xmlns:p15="http://schemas.microsoft.com/office/powerpoint/2012/main" userId="S-1-5-21-330711430-3775241029-4075259233-19697" providerId="AD"/>
      </p:ext>
    </p:extLst>
  </p:cmAuthor>
  <p:cmAuthor id="1" name="Mustain, E Rose W (JSC-MP111)" initials="MERW(" lastIdx="1" clrIdx="0">
    <p:extLst>
      <p:ext uri="{19B8F6BF-5375-455C-9EA6-DF929625EA0E}">
        <p15:presenceInfo xmlns:p15="http://schemas.microsoft.com/office/powerpoint/2012/main" userId="S-1-5-21-330711430-3775241029-4075259233-40109" providerId="AD"/>
      </p:ext>
    </p:extLst>
  </p:cmAuthor>
  <p:cmAuthor id="8" name="Kearney, Lara E. (JSC-MA111)" initials="KLE(M" lastIdx="1" clrIdx="5">
    <p:extLst>
      <p:ext uri="{19B8F6BF-5375-455C-9EA6-DF929625EA0E}">
        <p15:presenceInfo xmlns:p15="http://schemas.microsoft.com/office/powerpoint/2012/main" userId="S::lekearne@ndc.nasa.gov::c5f94e7a-616a-4a16-8969-cb5f5109aad4" providerId="AD"/>
      </p:ext>
    </p:extLst>
  </p:cmAuthor>
  <p:cmAuthor id="9" name="Sipila, Stephanie (JSC-XX111)" initials="SS(X" lastIdx="1" clrIdx="6">
    <p:extLst>
      <p:ext uri="{19B8F6BF-5375-455C-9EA6-DF929625EA0E}">
        <p15:presenceInfo xmlns:p15="http://schemas.microsoft.com/office/powerpoint/2012/main" userId="S::ssipila@ndc.nasa.gov::bc13461e-c813-4a74-bcef-6d5506ecc2f5" providerId="AD"/>
      </p:ext>
    </p:extLst>
  </p:cmAuthor>
  <p:cmAuthor id="10" name="Berdich, Michael A. (JSC-ON111)" initials="BMA(O" lastIdx="3" clrIdx="7">
    <p:extLst>
      <p:ext uri="{19B8F6BF-5375-455C-9EA6-DF929625EA0E}">
        <p15:presenceInfo xmlns:p15="http://schemas.microsoft.com/office/powerpoint/2012/main" userId="S::mberdich@ndc.nasa.gov::46c63d8c-90a6-4843-9c4f-057b02b6e402" providerId="AD"/>
      </p:ext>
    </p:extLst>
  </p:cmAuthor>
  <p:cmAuthor id="4" name="Tripathi, Teang Anne (JSC-XX111)" initials="TTA(" lastIdx="4" clrIdx="1">
    <p:extLst>
      <p:ext uri="{19B8F6BF-5375-455C-9EA6-DF929625EA0E}">
        <p15:presenceInfo xmlns:p15="http://schemas.microsoft.com/office/powerpoint/2012/main" userId="S-1-5-21-330711430-3775241029-4075259233-103044" providerId="AD"/>
      </p:ext>
    </p:extLst>
  </p:cmAuthor>
  <p:cmAuthor id="5" name="Mohr, Edward J. (JSC-XX111)" initials="MEJ(" lastIdx="1" clrIdx="2">
    <p:extLst>
      <p:ext uri="{19B8F6BF-5375-455C-9EA6-DF929625EA0E}">
        <p15:presenceInfo xmlns:p15="http://schemas.microsoft.com/office/powerpoint/2012/main" userId="S::emohr@ndc.nasa.gov::94d1e718-0687-4ab0-ad39-135991d91f78" providerId="AD"/>
      </p:ext>
    </p:extLst>
  </p:cmAuthor>
  <p:cmAuthor id="6" name="Johnson, Brian J. (JSC-XX111)" initials="JBJ(" lastIdx="2" clrIdx="3">
    <p:extLst>
      <p:ext uri="{19B8F6BF-5375-455C-9EA6-DF929625EA0E}">
        <p15:presenceInfo xmlns:p15="http://schemas.microsoft.com/office/powerpoint/2012/main" userId="S::bjjohnso@ndc.nasa.gov::4ed45559-fd30-45aa-b72a-24f8e0b163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0D8E8"/>
    <a:srgbClr val="0000CC"/>
    <a:srgbClr val="4F81BD"/>
    <a:srgbClr val="7DF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5000" autoAdjust="0"/>
  </p:normalViewPr>
  <p:slideViewPr>
    <p:cSldViewPr snapToGrid="0" snapToObjects="1">
      <p:cViewPr>
        <p:scale>
          <a:sx n="57" d="100"/>
          <a:sy n="57" d="100"/>
        </p:scale>
        <p:origin x="3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DB0EAC-A7F8-4D48-A047-E1E2BF82F685}" type="datetimeFigureOut">
              <a:rPr lang="en-US" smtClean="0"/>
              <a:t>9/19/2023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A89208-19D7-9E47-969D-1A76A4CEEE29}" type="slidenum">
              <a:rPr lang="en-US" smtClean="0"/>
              <a:t>‹#›</a:t>
            </a:fld>
            <a:endParaRPr lang="en-US" dirty="0"/>
          </a:p>
        </p:txBody>
      </p:sp>
    </p:spTree>
    <p:extLst>
      <p:ext uri="{BB962C8B-B14F-4D97-AF65-F5344CB8AC3E}">
        <p14:creationId xmlns:p14="http://schemas.microsoft.com/office/powerpoint/2010/main" val="44664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EPSTIM"/>
              </a:rPr>
              <a:t>the coupons are designed to be nearly adiabatic at all surfaces other than the radiator test surface and an energy balance is applied to yield the radiative component of the heat transfer, and thus the effective emittance of the test surface.</a:t>
            </a:r>
            <a:endParaRPr lang="en-US" dirty="0"/>
          </a:p>
        </p:txBody>
      </p:sp>
      <p:sp>
        <p:nvSpPr>
          <p:cNvPr id="4" name="Slide Number Placeholder 3"/>
          <p:cNvSpPr>
            <a:spLocks noGrp="1"/>
          </p:cNvSpPr>
          <p:nvPr>
            <p:ph type="sldNum" sz="quarter" idx="5"/>
          </p:nvPr>
        </p:nvSpPr>
        <p:spPr/>
        <p:txBody>
          <a:bodyPr/>
          <a:lstStyle/>
          <a:p>
            <a:fld id="{46A89208-19D7-9E47-969D-1A76A4CEEE29}" type="slidenum">
              <a:rPr lang="en-US" smtClean="0"/>
              <a:t>1</a:t>
            </a:fld>
            <a:endParaRPr lang="en-US" dirty="0"/>
          </a:p>
        </p:txBody>
      </p:sp>
    </p:spTree>
    <p:extLst>
      <p:ext uri="{BB962C8B-B14F-4D97-AF65-F5344CB8AC3E}">
        <p14:creationId xmlns:p14="http://schemas.microsoft.com/office/powerpoint/2010/main" val="144135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073456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blue and black America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6111693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767938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80702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413303"/>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774806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30068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95469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546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11674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165429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3336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45536"/>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60009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9347200" y="6488668"/>
            <a:ext cx="2844800" cy="365125"/>
          </a:xfrm>
          <a:prstGeom prst="rect">
            <a:avLst/>
          </a:prstGeom>
        </p:spPr>
        <p:txBody>
          <a:bodyPr/>
          <a:lstStyle>
            <a:lvl1pPr>
              <a:defRPr/>
            </a:lvl1pPr>
          </a:lstStyle>
          <a:p>
            <a:pPr>
              <a:defRPr/>
            </a:pPr>
            <a:fld id="{00250982-42F3-5447-871F-AFA39A36BE82}" type="slidenum">
              <a:rPr lang="en-US"/>
              <a:pPr>
                <a:defRPr/>
              </a:pPr>
              <a:t>‹#›</a:t>
            </a:fld>
            <a:endParaRPr lang="en-US" dirty="0"/>
          </a:p>
        </p:txBody>
      </p:sp>
    </p:spTree>
    <p:extLst>
      <p:ext uri="{BB962C8B-B14F-4D97-AF65-F5344CB8AC3E}">
        <p14:creationId xmlns:p14="http://schemas.microsoft.com/office/powerpoint/2010/main" val="4056717718"/>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04530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1028" name="Title Placeholder 1"/>
          <p:cNvSpPr>
            <a:spLocks noGrp="1"/>
          </p:cNvSpPr>
          <p:nvPr>
            <p:ph type="title"/>
          </p:nvPr>
        </p:nvSpPr>
        <p:spPr bwMode="auto">
          <a:xfrm>
            <a:off x="854578" y="51912"/>
            <a:ext cx="8339298" cy="7429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003303"/>
            <a:ext cx="10972800" cy="51228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10723594" y="6480742"/>
            <a:ext cx="1323703" cy="307777"/>
          </a:xfrm>
          <a:prstGeom prst="rect">
            <a:avLst/>
          </a:prstGeom>
          <a:noFill/>
        </p:spPr>
        <p:txBody>
          <a:bodyPr wrap="square" rtlCol="0">
            <a:spAutoFit/>
          </a:bodyPr>
          <a:lstStyle/>
          <a:p>
            <a:pPr algn="r"/>
            <a:fld id="{74E5DB78-4BDE-46FE-B77E-1696301DFFBD}" type="slidenum">
              <a:rPr lang="en-US" sz="1400" smtClean="0">
                <a:latin typeface="Arial"/>
                <a:cs typeface="Arial"/>
              </a:rPr>
              <a:pPr algn="r"/>
              <a:t>‹#›</a:t>
            </a:fld>
            <a:endParaRPr lang="en-US" sz="1400" dirty="0">
              <a:latin typeface="Arial"/>
              <a:cs typeface="Arial"/>
            </a:endParaRPr>
          </a:p>
        </p:txBody>
      </p:sp>
      <p:pic>
        <p:nvPicPr>
          <p:cNvPr id="3" name="Picture 2"/>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69273"/>
            <a:ext cx="854578" cy="707591"/>
          </a:xfrm>
          <a:prstGeom prst="rect">
            <a:avLst/>
          </a:prstGeom>
        </p:spPr>
      </p:pic>
    </p:spTree>
    <p:extLst>
      <p:ext uri="{BB962C8B-B14F-4D97-AF65-F5344CB8AC3E}">
        <p14:creationId xmlns:p14="http://schemas.microsoft.com/office/powerpoint/2010/main" val="263720011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4" r:id="rId10"/>
  </p:sldLayoutIdLst>
  <p:transition advClick="0"/>
  <p:hf hd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ts val="0"/>
        </a:spcBef>
        <a:spcAft>
          <a:spcPts val="600"/>
        </a:spcAft>
        <a:buFont typeface="Arial" charset="0"/>
        <a:buChar char="•"/>
        <a:defRPr sz="2000" b="1" kern="1200">
          <a:solidFill>
            <a:schemeClr val="tx1"/>
          </a:solidFill>
          <a:latin typeface="Arial"/>
          <a:ea typeface="ヒラギノ角ゴ Pro W3" charset="-128"/>
          <a:cs typeface="Arial"/>
        </a:defRPr>
      </a:lvl1pPr>
      <a:lvl2pPr marL="6858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085850" indent="-171450" algn="l" defTabSz="457200" rtl="0" eaLnBrk="0" fontAlgn="base" hangingPunct="0">
        <a:spcBef>
          <a:spcPts val="0"/>
        </a:spcBef>
        <a:spcAft>
          <a:spcPts val="600"/>
        </a:spcAft>
        <a:buFont typeface="Courier New" panose="02070309020205020404" pitchFamily="49" charset="0"/>
        <a:buChar char="o"/>
        <a:tabLst/>
        <a:defRPr kern="1200">
          <a:solidFill>
            <a:schemeClr val="tx1"/>
          </a:solidFill>
          <a:latin typeface="Arial"/>
          <a:ea typeface="ヒラギノ角ゴ Pro W3" charset="-128"/>
          <a:cs typeface="Arial"/>
        </a:defRPr>
      </a:lvl3pPr>
      <a:lvl4pPr marL="16002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152289FB-11CF-4B8C-B88E-113BC5B98ED0}"/>
              </a:ext>
            </a:extLst>
          </p:cNvPr>
          <p:cNvSpPr>
            <a:spLocks noGrp="1"/>
          </p:cNvSpPr>
          <p:nvPr>
            <p:ph sz="half" idx="1"/>
          </p:nvPr>
        </p:nvSpPr>
        <p:spPr>
          <a:xfrm>
            <a:off x="427652" y="1144490"/>
            <a:ext cx="6967061" cy="4351338"/>
          </a:xfrm>
        </p:spPr>
        <p:txBody>
          <a:bodyPr>
            <a:normAutofit/>
          </a:bodyPr>
          <a:lstStyle/>
          <a:p>
            <a:pPr eaLnBrk="1" hangingPunct="1"/>
            <a:r>
              <a:rPr lang="en-US" altLang="en-US" sz="2000" dirty="0"/>
              <a:t>Experiment based on previous program to test the effects of Mars dust on radiator performance (published in 2004 &amp; 2006)</a:t>
            </a:r>
          </a:p>
          <a:p>
            <a:pPr lvl="1" eaLnBrk="1" hangingPunct="1"/>
            <a:r>
              <a:rPr lang="en-US" altLang="en-US" sz="2000" dirty="0"/>
              <a:t>Ground based testing in a thermal vacuum bell jar </a:t>
            </a:r>
          </a:p>
          <a:p>
            <a:pPr marL="457200" lvl="1" indent="0" eaLnBrk="1" hangingPunct="1">
              <a:buNone/>
            </a:pPr>
            <a:r>
              <a:rPr lang="en-US" altLang="en-US" dirty="0"/>
              <a:t>    </a:t>
            </a:r>
            <a:r>
              <a:rPr lang="en-US" altLang="en-US" sz="2000" dirty="0"/>
              <a:t>showed significant impact as dust level increased </a:t>
            </a:r>
          </a:p>
          <a:p>
            <a:pPr eaLnBrk="1" hangingPunct="1"/>
            <a:r>
              <a:rPr lang="en-US" altLang="en-US" sz="2000" dirty="0"/>
              <a:t>LDES is same/similar ground test, but with lunar dust simulant and with environ of the Moon’s South Pole </a:t>
            </a:r>
          </a:p>
          <a:p>
            <a:pPr eaLnBrk="1" hangingPunct="1"/>
            <a:r>
              <a:rPr lang="en-US" altLang="en-US" sz="2000" dirty="0"/>
              <a:t>Proposed to mount the test articles on to lunar landers and/or rover(s), at various locations to:</a:t>
            </a:r>
          </a:p>
          <a:p>
            <a:pPr lvl="2" eaLnBrk="1" hangingPunct="1"/>
            <a:r>
              <a:rPr lang="en-US" altLang="en-US" sz="1600" dirty="0"/>
              <a:t>Attain data in South Pole environ, including after landing, traverse, etc.</a:t>
            </a:r>
          </a:p>
          <a:p>
            <a:pPr lvl="2" eaLnBrk="1" hangingPunct="1"/>
            <a:r>
              <a:rPr lang="en-US" altLang="en-US" sz="1600" dirty="0"/>
              <a:t>“Reverse” the experiment and use as a dust detector, to estimate the dust accumulation at various locations</a:t>
            </a:r>
          </a:p>
        </p:txBody>
      </p:sp>
      <p:sp>
        <p:nvSpPr>
          <p:cNvPr id="7172" name="Slide Number Placeholder 4">
            <a:extLst>
              <a:ext uri="{FF2B5EF4-FFF2-40B4-BE49-F238E27FC236}">
                <a16:creationId xmlns:a16="http://schemas.microsoft.com/office/drawing/2014/main" id="{D9D0432D-5184-4294-9C3C-99C481A20EDE}"/>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37C9408E-2FC4-476F-91FA-A795E485FE04}" type="slidenum">
              <a:rPr lang="en-US" smtClean="0"/>
              <a:pPr>
                <a:spcBef>
                  <a:spcPct val="0"/>
                </a:spcBef>
                <a:buFontTx/>
                <a:buNone/>
              </a:pPr>
              <a:t>1</a:t>
            </a:fld>
            <a:endParaRPr lang="en-US" altLang="en-US" sz="1400" dirty="0"/>
          </a:p>
        </p:txBody>
      </p:sp>
      <p:sp>
        <p:nvSpPr>
          <p:cNvPr id="7170" name="Title 1">
            <a:extLst>
              <a:ext uri="{FF2B5EF4-FFF2-40B4-BE49-F238E27FC236}">
                <a16:creationId xmlns:a16="http://schemas.microsoft.com/office/drawing/2014/main" id="{0DA3DB34-8D2A-4D6E-B814-3AB9EA74A701}"/>
              </a:ext>
            </a:extLst>
          </p:cNvPr>
          <p:cNvSpPr>
            <a:spLocks noGrp="1"/>
          </p:cNvSpPr>
          <p:nvPr>
            <p:ph type="title"/>
          </p:nvPr>
        </p:nvSpPr>
        <p:spPr>
          <a:xfrm>
            <a:off x="1010694" y="77381"/>
            <a:ext cx="10764993" cy="742950"/>
          </a:xfrm>
        </p:spPr>
        <p:txBody>
          <a:bodyPr>
            <a:normAutofit fontScale="90000"/>
          </a:bodyPr>
          <a:lstStyle/>
          <a:p>
            <a:pPr eaLnBrk="1" hangingPunct="1"/>
            <a:r>
              <a:rPr lang="en-US" sz="2400" dirty="0">
                <a:solidFill>
                  <a:schemeClr val="bg1"/>
                </a:solidFill>
              </a:rPr>
              <a:t>Lunar Dust level </a:t>
            </a:r>
            <a:r>
              <a:rPr lang="en-US" dirty="0"/>
              <a:t>s</a:t>
            </a:r>
            <a:r>
              <a:rPr lang="en-US" sz="2400" dirty="0">
                <a:solidFill>
                  <a:schemeClr val="bg1"/>
                </a:solidFill>
              </a:rPr>
              <a:t>ensor &amp; Effects of Surfaces  (</a:t>
            </a:r>
            <a:r>
              <a:rPr lang="en-US" altLang="en-US" dirty="0"/>
              <a:t>LDES) Overview</a:t>
            </a:r>
            <a:br>
              <a:rPr lang="en-US" altLang="en-US" dirty="0"/>
            </a:br>
            <a:r>
              <a:rPr lang="en-US" altLang="en-US" dirty="0"/>
              <a:t>PI:  NASA JSC/Kathryn Miller Hurlbert, Ph.D.</a:t>
            </a:r>
          </a:p>
        </p:txBody>
      </p:sp>
      <p:pic>
        <p:nvPicPr>
          <p:cNvPr id="7174" name="Picture 6">
            <a:extLst>
              <a:ext uri="{FF2B5EF4-FFF2-40B4-BE49-F238E27FC236}">
                <a16:creationId xmlns:a16="http://schemas.microsoft.com/office/drawing/2014/main" id="{A4B71258-55A0-4461-AD71-32A548E94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3704" y="1028637"/>
            <a:ext cx="2893281" cy="218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D36F788B-A62E-43B0-A463-7E9173F06C84}"/>
              </a:ext>
            </a:extLst>
          </p:cNvPr>
          <p:cNvSpPr txBox="1">
            <a:spLocks/>
          </p:cNvSpPr>
          <p:nvPr/>
        </p:nvSpPr>
        <p:spPr>
          <a:xfrm>
            <a:off x="513185" y="5382309"/>
            <a:ext cx="6298161" cy="1119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b="1" dirty="0">
                <a:latin typeface="Arial" panose="020B0604020202020204" pitchFamily="34" charset="0"/>
                <a:cs typeface="Arial" panose="020B0604020202020204" pitchFamily="34" charset="0"/>
              </a:rPr>
              <a:t>Designed the test articles for a known heat flux through the top test surface</a:t>
            </a:r>
          </a:p>
          <a:p>
            <a:pPr lvl="2"/>
            <a:endParaRPr lang="en-US" altLang="en-US" sz="1600" dirty="0"/>
          </a:p>
        </p:txBody>
      </p:sp>
      <p:sp>
        <p:nvSpPr>
          <p:cNvPr id="8" name="TextBox 7">
            <a:extLst>
              <a:ext uri="{FF2B5EF4-FFF2-40B4-BE49-F238E27FC236}">
                <a16:creationId xmlns:a16="http://schemas.microsoft.com/office/drawing/2014/main" id="{2F76F700-2590-43A4-A6C1-B7C1345E68AE}"/>
              </a:ext>
            </a:extLst>
          </p:cNvPr>
          <p:cNvSpPr txBox="1"/>
          <p:nvPr/>
        </p:nvSpPr>
        <p:spPr>
          <a:xfrm>
            <a:off x="8333159" y="3211514"/>
            <a:ext cx="1721433" cy="307777"/>
          </a:xfrm>
          <a:prstGeom prst="rect">
            <a:avLst/>
          </a:prstGeom>
          <a:noFill/>
        </p:spPr>
        <p:txBody>
          <a:bodyPr wrap="none" rtlCol="0">
            <a:spAutoFit/>
          </a:bodyPr>
          <a:lstStyle/>
          <a:p>
            <a:r>
              <a:rPr lang="en-US" sz="1400" b="1" dirty="0">
                <a:latin typeface="Arial"/>
                <a:cs typeface="Arial"/>
              </a:rPr>
              <a:t>Mars Dust Testing</a:t>
            </a:r>
          </a:p>
        </p:txBody>
      </p:sp>
      <p:pic>
        <p:nvPicPr>
          <p:cNvPr id="9" name="Picture 8">
            <a:extLst>
              <a:ext uri="{FF2B5EF4-FFF2-40B4-BE49-F238E27FC236}">
                <a16:creationId xmlns:a16="http://schemas.microsoft.com/office/drawing/2014/main" id="{44DA7DEA-00A6-4392-840E-6436C3C11251}"/>
              </a:ext>
            </a:extLst>
          </p:cNvPr>
          <p:cNvPicPr>
            <a:picLocks noChangeAspect="1"/>
          </p:cNvPicPr>
          <p:nvPr/>
        </p:nvPicPr>
        <p:blipFill>
          <a:blip r:embed="rId4"/>
          <a:stretch>
            <a:fillRect/>
          </a:stretch>
        </p:blipFill>
        <p:spPr>
          <a:xfrm>
            <a:off x="8083173" y="3935904"/>
            <a:ext cx="3798054" cy="1966435"/>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16E059-EB94-41A7-982D-01B59822EF7B}"/>
              </a:ext>
            </a:extLst>
          </p:cNvPr>
          <p:cNvSpPr>
            <a:spLocks noGrp="1"/>
          </p:cNvSpPr>
          <p:nvPr>
            <p:ph type="sldNum" sz="quarter" idx="10"/>
          </p:nvPr>
        </p:nvSpPr>
        <p:spPr>
          <a:xfrm>
            <a:off x="9347200" y="6488668"/>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E5059B5-FA2A-D14A-9FA4-0D0A48FB7DF0}" type="slidenum">
              <a:rPr lang="en-US" smtClean="0"/>
              <a:pPr>
                <a:defRPr/>
              </a:pPr>
              <a:t>2</a:t>
            </a:fld>
            <a:endParaRPr lang="en-US" dirty="0"/>
          </a:p>
        </p:txBody>
      </p:sp>
      <p:sp>
        <p:nvSpPr>
          <p:cNvPr id="3" name="Title 2">
            <a:extLst>
              <a:ext uri="{FF2B5EF4-FFF2-40B4-BE49-F238E27FC236}">
                <a16:creationId xmlns:a16="http://schemas.microsoft.com/office/drawing/2014/main" id="{92E0E9E2-1B12-4D96-B0B9-6B4785202EBE}"/>
              </a:ext>
            </a:extLst>
          </p:cNvPr>
          <p:cNvSpPr>
            <a:spLocks noGrp="1"/>
          </p:cNvSpPr>
          <p:nvPr>
            <p:ph type="title"/>
          </p:nvPr>
        </p:nvSpPr>
        <p:spPr/>
        <p:txBody>
          <a:bodyPr/>
          <a:lstStyle/>
          <a:p>
            <a:r>
              <a:rPr lang="en-US" dirty="0"/>
              <a:t>Test Objectives</a:t>
            </a:r>
          </a:p>
        </p:txBody>
      </p:sp>
      <p:sp>
        <p:nvSpPr>
          <p:cNvPr id="4" name="TextBox 3">
            <a:extLst>
              <a:ext uri="{FF2B5EF4-FFF2-40B4-BE49-F238E27FC236}">
                <a16:creationId xmlns:a16="http://schemas.microsoft.com/office/drawing/2014/main" id="{90C8CD0A-0D36-436E-B408-051B8882530F}"/>
              </a:ext>
            </a:extLst>
          </p:cNvPr>
          <p:cNvSpPr txBox="1"/>
          <p:nvPr/>
        </p:nvSpPr>
        <p:spPr>
          <a:xfrm>
            <a:off x="366164" y="1244679"/>
            <a:ext cx="11459672" cy="4628960"/>
          </a:xfrm>
          <a:prstGeom prst="rect">
            <a:avLst/>
          </a:prstGeom>
          <a:noFill/>
          <a:ln>
            <a:noFill/>
          </a:ln>
        </p:spPr>
        <p:txBody>
          <a:bodyPr wrap="square" rtlCol="0">
            <a:spAutoFit/>
          </a:bodyPr>
          <a:lstStyle/>
          <a:p>
            <a:pPr>
              <a:spcBef>
                <a:spcPct val="20000"/>
              </a:spcBef>
              <a:defRPr/>
            </a:pPr>
            <a:r>
              <a:rPr lang="en-US" sz="2200" b="1" dirty="0">
                <a:latin typeface="Arial" panose="020B0604020202020204" pitchFamily="34" charset="0"/>
                <a:cs typeface="Arial" panose="020B0604020202020204" pitchFamily="34" charset="0"/>
              </a:rPr>
              <a:t>Multiple test series completed this year with lunar simulants</a:t>
            </a:r>
          </a:p>
          <a:p>
            <a:pPr>
              <a:spcBef>
                <a:spcPct val="20000"/>
              </a:spcBef>
              <a:defRPr/>
            </a:pPr>
            <a:endParaRPr lang="en-US" sz="2200" dirty="0">
              <a:latin typeface="Arial" panose="020B0604020202020204" pitchFamily="34" charset="0"/>
              <a:cs typeface="Arial" panose="020B0604020202020204" pitchFamily="34" charset="0"/>
            </a:endParaRPr>
          </a:p>
          <a:p>
            <a:pPr>
              <a:spcBef>
                <a:spcPct val="20000"/>
              </a:spcBef>
              <a:defRPr/>
            </a:pPr>
            <a:r>
              <a:rPr lang="en-US" sz="2200" dirty="0">
                <a:latin typeface="Arial" panose="020B0604020202020204" pitchFamily="34" charset="0"/>
                <a:cs typeface="Arial" panose="020B0604020202020204" pitchFamily="34" charset="0"/>
              </a:rPr>
              <a:t>The primary objectives for testing were:</a:t>
            </a:r>
          </a:p>
          <a:p>
            <a:pPr marL="342900" indent="-342900">
              <a:spcBef>
                <a:spcPct val="20000"/>
              </a:spcBef>
              <a:buFontTx/>
              <a:buChar char="-"/>
              <a:defRPr/>
            </a:pPr>
            <a:r>
              <a:rPr lang="en-US" sz="2200" dirty="0">
                <a:latin typeface="Arial" panose="020B0604020202020204" pitchFamily="34" charset="0"/>
                <a:cs typeface="Arial" panose="020B0604020202020204" pitchFamily="34" charset="0"/>
              </a:rPr>
              <a:t>to characterize radiator performance and assess changes in optical properties under lunar dust and Moon conditions with a variety of radiator coatings/surface treatments and dust thicknesses, for comparison to the previous results using Mars dust (early 2000s)</a:t>
            </a:r>
          </a:p>
          <a:p>
            <a:pPr marL="342900" indent="-342900">
              <a:spcBef>
                <a:spcPct val="20000"/>
              </a:spcBef>
              <a:buFontTx/>
              <a:buChar char="-"/>
              <a:defRPr/>
            </a:pPr>
            <a:r>
              <a:rPr lang="en-US" sz="2200" dirty="0">
                <a:latin typeface="Arial" panose="020B0604020202020204" pitchFamily="34" charset="0"/>
                <a:cs typeface="Arial" panose="020B0604020202020204" pitchFamily="34" charset="0"/>
              </a:rPr>
              <a:t>to obtain data for various surface treatments/coatings to support selection for a dust sensor to be developed and flown on an early flight opportunity</a:t>
            </a:r>
          </a:p>
          <a:p>
            <a:pPr>
              <a:spcBef>
                <a:spcPct val="20000"/>
              </a:spcBef>
              <a:defRPr/>
            </a:pPr>
            <a:endParaRPr lang="en-US" sz="2200" dirty="0">
              <a:latin typeface="Arial" panose="020B0604020202020204" pitchFamily="34" charset="0"/>
              <a:cs typeface="Arial" panose="020B0604020202020204" pitchFamily="34" charset="0"/>
            </a:endParaRPr>
          </a:p>
          <a:p>
            <a:pPr>
              <a:spcBef>
                <a:spcPct val="20000"/>
              </a:spcBef>
              <a:defRPr/>
            </a:pPr>
            <a:r>
              <a:rPr lang="en-US" sz="2200" dirty="0">
                <a:latin typeface="Arial" panose="020B0604020202020204" pitchFamily="34" charset="0"/>
                <a:cs typeface="Arial" panose="020B0604020202020204" pitchFamily="34" charset="0"/>
              </a:rPr>
              <a:t>A secondary objective was:</a:t>
            </a:r>
          </a:p>
          <a:p>
            <a:pPr marL="342900" indent="-342900">
              <a:spcBef>
                <a:spcPct val="20000"/>
              </a:spcBef>
              <a:buFontTx/>
              <a:buChar char="-"/>
              <a:defRPr/>
            </a:pPr>
            <a:r>
              <a:rPr lang="en-US" sz="2200" dirty="0">
                <a:latin typeface="Arial" panose="020B0604020202020204" pitchFamily="34" charset="0"/>
                <a:cs typeface="Arial" panose="020B0604020202020204" pitchFamily="34" charset="0"/>
              </a:rPr>
              <a:t>to evaluate the operations and performance of a new dusty thermal vacuum chamber</a:t>
            </a:r>
          </a:p>
        </p:txBody>
      </p:sp>
    </p:spTree>
    <p:extLst>
      <p:ext uri="{BB962C8B-B14F-4D97-AF65-F5344CB8AC3E}">
        <p14:creationId xmlns:p14="http://schemas.microsoft.com/office/powerpoint/2010/main" val="374305269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FEF3C6-E95B-47DA-A974-37ECBB257B0C}"/>
              </a:ext>
            </a:extLst>
          </p:cNvPr>
          <p:cNvSpPr>
            <a:spLocks noGrp="1"/>
          </p:cNvSpPr>
          <p:nvPr>
            <p:ph type="sldNum" sz="quarter" idx="10"/>
          </p:nvPr>
        </p:nvSpPr>
        <p:spPr>
          <a:xfrm>
            <a:off x="9367024" y="6442770"/>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E5059B5-FA2A-D14A-9FA4-0D0A48FB7DF0}" type="slidenum">
              <a:rPr lang="en-US" smtClean="0"/>
              <a:pPr>
                <a:defRPr/>
              </a:pPr>
              <a:t>3</a:t>
            </a:fld>
            <a:endParaRPr lang="en-US" dirty="0"/>
          </a:p>
        </p:txBody>
      </p:sp>
      <p:sp>
        <p:nvSpPr>
          <p:cNvPr id="3" name="Title 2">
            <a:extLst>
              <a:ext uri="{FF2B5EF4-FFF2-40B4-BE49-F238E27FC236}">
                <a16:creationId xmlns:a16="http://schemas.microsoft.com/office/drawing/2014/main" id="{77E7688D-10FA-424F-843B-E66E35F35EE8}"/>
              </a:ext>
            </a:extLst>
          </p:cNvPr>
          <p:cNvSpPr>
            <a:spLocks noGrp="1"/>
          </p:cNvSpPr>
          <p:nvPr>
            <p:ph type="title"/>
          </p:nvPr>
        </p:nvSpPr>
        <p:spPr>
          <a:xfrm>
            <a:off x="1166812" y="51912"/>
            <a:ext cx="8339298" cy="742950"/>
          </a:xfrm>
        </p:spPr>
        <p:txBody>
          <a:bodyPr/>
          <a:lstStyle/>
          <a:p>
            <a:r>
              <a:rPr lang="en-US" dirty="0"/>
              <a:t>Dust Distributor </a:t>
            </a:r>
          </a:p>
        </p:txBody>
      </p:sp>
      <p:pic>
        <p:nvPicPr>
          <p:cNvPr id="4" name="Picture 3">
            <a:extLst>
              <a:ext uri="{FF2B5EF4-FFF2-40B4-BE49-F238E27FC236}">
                <a16:creationId xmlns:a16="http://schemas.microsoft.com/office/drawing/2014/main" id="{BA589C1E-5FA2-E6F5-388B-B6A44BD81165}"/>
              </a:ext>
            </a:extLst>
          </p:cNvPr>
          <p:cNvPicPr>
            <a:picLocks noChangeAspect="1"/>
          </p:cNvPicPr>
          <p:nvPr/>
        </p:nvPicPr>
        <p:blipFill>
          <a:blip r:embed="rId2"/>
          <a:stretch>
            <a:fillRect/>
          </a:stretch>
        </p:blipFill>
        <p:spPr bwMode="auto">
          <a:xfrm>
            <a:off x="4264387" y="912535"/>
            <a:ext cx="2928150" cy="2331428"/>
          </a:xfrm>
          <a:prstGeom prst="rect">
            <a:avLst/>
          </a:prstGeom>
        </p:spPr>
      </p:pic>
      <p:sp>
        <p:nvSpPr>
          <p:cNvPr id="6" name="TextBox 5">
            <a:extLst>
              <a:ext uri="{FF2B5EF4-FFF2-40B4-BE49-F238E27FC236}">
                <a16:creationId xmlns:a16="http://schemas.microsoft.com/office/drawing/2014/main" id="{D2D1EC6A-C5BD-6A63-88DD-68C122AE5875}"/>
              </a:ext>
            </a:extLst>
          </p:cNvPr>
          <p:cNvSpPr txBox="1"/>
          <p:nvPr/>
        </p:nvSpPr>
        <p:spPr>
          <a:xfrm>
            <a:off x="727616" y="1781763"/>
            <a:ext cx="3646451" cy="523220"/>
          </a:xfrm>
          <a:prstGeom prst="rect">
            <a:avLst/>
          </a:prstGeom>
          <a:noFill/>
        </p:spPr>
        <p:txBody>
          <a:bodyPr wrap="square">
            <a:spAutoFit/>
          </a:bodyPr>
          <a:lstStyle/>
          <a:p>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Schematic depiction of the dusting apparatus is shown from a published NASA Tech Brief</a:t>
            </a:r>
            <a:endParaRPr lang="en-US" sz="1400" dirty="0"/>
          </a:p>
        </p:txBody>
      </p:sp>
      <p:pic>
        <p:nvPicPr>
          <p:cNvPr id="8" name="Picture 7">
            <a:extLst>
              <a:ext uri="{FF2B5EF4-FFF2-40B4-BE49-F238E27FC236}">
                <a16:creationId xmlns:a16="http://schemas.microsoft.com/office/drawing/2014/main" id="{59C5446F-3497-C34E-0883-F0283CDC0D96}"/>
              </a:ext>
            </a:extLst>
          </p:cNvPr>
          <p:cNvPicPr>
            <a:picLocks noChangeAspect="1"/>
          </p:cNvPicPr>
          <p:nvPr/>
        </p:nvPicPr>
        <p:blipFill>
          <a:blip r:embed="rId3"/>
          <a:stretch>
            <a:fillRect/>
          </a:stretch>
        </p:blipFill>
        <p:spPr bwMode="auto">
          <a:xfrm>
            <a:off x="508890" y="3429000"/>
            <a:ext cx="4865998" cy="3129478"/>
          </a:xfrm>
          <a:prstGeom prst="rect">
            <a:avLst/>
          </a:prstGeom>
        </p:spPr>
      </p:pic>
      <p:pic>
        <p:nvPicPr>
          <p:cNvPr id="10" name="Picture 9">
            <a:extLst>
              <a:ext uri="{FF2B5EF4-FFF2-40B4-BE49-F238E27FC236}">
                <a16:creationId xmlns:a16="http://schemas.microsoft.com/office/drawing/2014/main" id="{695739D2-FFDE-5AB3-C4C6-0AAB541D5C73}"/>
              </a:ext>
            </a:extLst>
          </p:cNvPr>
          <p:cNvPicPr>
            <a:picLocks noChangeAspect="1"/>
          </p:cNvPicPr>
          <p:nvPr/>
        </p:nvPicPr>
        <p:blipFill>
          <a:blip r:embed="rId4"/>
          <a:stretch>
            <a:fillRect/>
          </a:stretch>
        </p:blipFill>
        <p:spPr bwMode="auto">
          <a:xfrm>
            <a:off x="7773330" y="1792106"/>
            <a:ext cx="4191928" cy="3835983"/>
          </a:xfrm>
          <a:prstGeom prst="rect">
            <a:avLst/>
          </a:prstGeom>
        </p:spPr>
      </p:pic>
      <p:sp>
        <p:nvSpPr>
          <p:cNvPr id="11" name="TextBox 10">
            <a:extLst>
              <a:ext uri="{FF2B5EF4-FFF2-40B4-BE49-F238E27FC236}">
                <a16:creationId xmlns:a16="http://schemas.microsoft.com/office/drawing/2014/main" id="{79D8590A-BBCF-4545-F183-3C8BD8D42439}"/>
              </a:ext>
            </a:extLst>
          </p:cNvPr>
          <p:cNvSpPr txBox="1"/>
          <p:nvPr/>
        </p:nvSpPr>
        <p:spPr>
          <a:xfrm>
            <a:off x="5336461" y="3814534"/>
            <a:ext cx="2732979" cy="307777"/>
          </a:xfrm>
          <a:prstGeom prst="rect">
            <a:avLst/>
          </a:prstGeom>
          <a:noFill/>
        </p:spPr>
        <p:txBody>
          <a:bodyPr wrap="square">
            <a:spAutoFit/>
          </a:bodyPr>
          <a:lstStyle/>
          <a:p>
            <a:r>
              <a:rPr lang="en-US" sz="1400" dirty="0">
                <a:effectLst/>
                <a:latin typeface="Calibri" panose="020F0502020204030204" pitchFamily="34" charset="0"/>
                <a:ea typeface="Times New Roman" panose="02020603050405020304" pitchFamily="18" charset="0"/>
                <a:cs typeface="Times New Roman" panose="02020603050405020304" pitchFamily="18" charset="0"/>
              </a:rPr>
              <a:t>Other images from TFAWS paper</a:t>
            </a:r>
            <a:endParaRPr lang="en-US" sz="1400" dirty="0"/>
          </a:p>
        </p:txBody>
      </p:sp>
    </p:spTree>
    <p:extLst>
      <p:ext uri="{BB962C8B-B14F-4D97-AF65-F5344CB8AC3E}">
        <p14:creationId xmlns:p14="http://schemas.microsoft.com/office/powerpoint/2010/main" val="111338037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3F3AB0-FB27-47DF-B4B9-6A60FCCF1B14}"/>
              </a:ext>
            </a:extLst>
          </p:cNvPr>
          <p:cNvSpPr>
            <a:spLocks noGrp="1"/>
          </p:cNvSpPr>
          <p:nvPr>
            <p:ph type="sldNum" sz="quarter" idx="10"/>
          </p:nvPr>
        </p:nvSpPr>
        <p:spPr>
          <a:xfrm>
            <a:off x="9347200" y="6488668"/>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E5059B5-FA2A-D14A-9FA4-0D0A48FB7DF0}" type="slidenum">
              <a:rPr lang="en-US" smtClean="0"/>
              <a:pPr>
                <a:defRPr/>
              </a:pPr>
              <a:t>4</a:t>
            </a:fld>
            <a:endParaRPr lang="en-US" dirty="0"/>
          </a:p>
        </p:txBody>
      </p:sp>
      <p:sp>
        <p:nvSpPr>
          <p:cNvPr id="3" name="Title 2">
            <a:extLst>
              <a:ext uri="{FF2B5EF4-FFF2-40B4-BE49-F238E27FC236}">
                <a16:creationId xmlns:a16="http://schemas.microsoft.com/office/drawing/2014/main" id="{F6336922-6D6C-44F4-AF79-CB8ADC7E982D}"/>
              </a:ext>
            </a:extLst>
          </p:cNvPr>
          <p:cNvSpPr>
            <a:spLocks noGrp="1"/>
          </p:cNvSpPr>
          <p:nvPr>
            <p:ph type="title"/>
          </p:nvPr>
        </p:nvSpPr>
        <p:spPr>
          <a:xfrm>
            <a:off x="1177964" y="51912"/>
            <a:ext cx="8339298" cy="742950"/>
          </a:xfrm>
        </p:spPr>
        <p:txBody>
          <a:bodyPr/>
          <a:lstStyle/>
          <a:p>
            <a:r>
              <a:rPr lang="en-US" dirty="0"/>
              <a:t>Mars Dust Study</a:t>
            </a:r>
          </a:p>
        </p:txBody>
      </p:sp>
      <p:pic>
        <p:nvPicPr>
          <p:cNvPr id="5" name="Picture 5">
            <a:extLst>
              <a:ext uri="{FF2B5EF4-FFF2-40B4-BE49-F238E27FC236}">
                <a16:creationId xmlns:a16="http://schemas.microsoft.com/office/drawing/2014/main" id="{F1323F69-6535-271C-635D-E6E0D0AB8853}"/>
              </a:ext>
            </a:extLst>
          </p:cNvPr>
          <p:cNvPicPr>
            <a:picLocks noChangeAspect="1"/>
          </p:cNvPicPr>
          <p:nvPr/>
        </p:nvPicPr>
        <p:blipFill rotWithShape="1">
          <a:blip r:embed="rId2">
            <a:extLst>
              <a:ext uri="{28A0092B-C50C-407E-A947-70E740481C1C}">
                <a14:useLocalDpi xmlns:a14="http://schemas.microsoft.com/office/drawing/2010/main" val="0"/>
              </a:ext>
            </a:extLst>
          </a:blip>
          <a:srcRect l="5493" r="6847" b="2655"/>
          <a:stretch/>
        </p:blipFill>
        <p:spPr bwMode="auto">
          <a:xfrm>
            <a:off x="3641051" y="2062086"/>
            <a:ext cx="4909895" cy="448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5630E0-C16A-17BC-1C64-13967121679D}"/>
              </a:ext>
            </a:extLst>
          </p:cNvPr>
          <p:cNvSpPr/>
          <p:nvPr/>
        </p:nvSpPr>
        <p:spPr>
          <a:xfrm>
            <a:off x="4983392" y="1150275"/>
            <a:ext cx="2225214" cy="5707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Mars Simulant</a:t>
            </a:r>
          </a:p>
          <a:p>
            <a:pPr algn="ctr"/>
            <a:r>
              <a:rPr lang="en-US" dirty="0"/>
              <a:t>Carbondale Red Clay</a:t>
            </a:r>
          </a:p>
        </p:txBody>
      </p:sp>
      <p:sp>
        <p:nvSpPr>
          <p:cNvPr id="7" name="TextBox 6">
            <a:extLst>
              <a:ext uri="{FF2B5EF4-FFF2-40B4-BE49-F238E27FC236}">
                <a16:creationId xmlns:a16="http://schemas.microsoft.com/office/drawing/2014/main" id="{55AC66A9-4CD7-54E8-AEB7-2AF026E00D66}"/>
              </a:ext>
            </a:extLst>
          </p:cNvPr>
          <p:cNvSpPr txBox="1"/>
          <p:nvPr/>
        </p:nvSpPr>
        <p:spPr>
          <a:xfrm rot="16200000">
            <a:off x="2701691" y="3769112"/>
            <a:ext cx="1601721" cy="276999"/>
          </a:xfrm>
          <a:prstGeom prst="rect">
            <a:avLst/>
          </a:prstGeom>
          <a:noFill/>
        </p:spPr>
        <p:txBody>
          <a:bodyPr wrap="none" rtlCol="0">
            <a:spAutoFit/>
          </a:bodyPr>
          <a:lstStyle/>
          <a:p>
            <a:r>
              <a:rPr lang="en-US" sz="1200" b="1" dirty="0">
                <a:latin typeface="Arial"/>
                <a:cs typeface="Arial"/>
              </a:rPr>
              <a:t>Effective Emittance</a:t>
            </a:r>
          </a:p>
        </p:txBody>
      </p:sp>
    </p:spTree>
    <p:extLst>
      <p:ext uri="{BB962C8B-B14F-4D97-AF65-F5344CB8AC3E}">
        <p14:creationId xmlns:p14="http://schemas.microsoft.com/office/powerpoint/2010/main" val="226719416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65C0-EEC5-7D16-53F7-B3C2505F17A5}"/>
              </a:ext>
            </a:extLst>
          </p:cNvPr>
          <p:cNvSpPr>
            <a:spLocks noGrp="1"/>
          </p:cNvSpPr>
          <p:nvPr>
            <p:ph type="title"/>
          </p:nvPr>
        </p:nvSpPr>
        <p:spPr/>
        <p:txBody>
          <a:bodyPr/>
          <a:lstStyle/>
          <a:p>
            <a:r>
              <a:rPr lang="en-US" dirty="0"/>
              <a:t>   References</a:t>
            </a:r>
          </a:p>
        </p:txBody>
      </p:sp>
      <p:sp>
        <p:nvSpPr>
          <p:cNvPr id="3" name="TextBox 2">
            <a:extLst>
              <a:ext uri="{FF2B5EF4-FFF2-40B4-BE49-F238E27FC236}">
                <a16:creationId xmlns:a16="http://schemas.microsoft.com/office/drawing/2014/main" id="{4CEA5B98-2308-A91F-3F2B-C16F64DED3FB}"/>
              </a:ext>
            </a:extLst>
          </p:cNvPr>
          <p:cNvSpPr txBox="1"/>
          <p:nvPr/>
        </p:nvSpPr>
        <p:spPr>
          <a:xfrm>
            <a:off x="854579" y="1550020"/>
            <a:ext cx="10229734" cy="3847207"/>
          </a:xfrm>
          <a:prstGeom prst="rect">
            <a:avLst/>
          </a:prstGeom>
          <a:noFill/>
        </p:spPr>
        <p:txBody>
          <a:bodyPr wrap="square" rtlCol="0">
            <a:spAutoFit/>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Hollingsworth, D. Keith, et al. “Reduction in Emittance of Thermal Radiator Coatings Caused by the Accumulation of a Martian Dust Simulant.” Applied Thermal Engineering, vol. 26, no. 17-18, 2006, pp. 2383–2392.</a:t>
            </a: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NASA. “Uniform Dust Distributor for Testing Radiative Emittance of Dust-Coated Surfaces.” NASA Tech Briefs, 3 Aug. 2017, https://www.techbriefs.com/component/content/article/tb/pub/briefs/mechanics-and-machinery/12644.</a:t>
            </a:r>
          </a:p>
          <a:p>
            <a:pPr marL="0" marR="0">
              <a:spcBef>
                <a:spcPts val="0"/>
              </a:spcBef>
              <a:spcAft>
                <a:spcPts val="120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dirty="0">
                <a:latin typeface="Calibri" panose="020F0502020204030204" pitchFamily="34" charset="0"/>
                <a:ea typeface="Times New Roman" panose="02020603050405020304" pitchFamily="18" charset="0"/>
                <a:cs typeface="Times New Roman" panose="02020603050405020304" pitchFamily="18" charset="0"/>
              </a:rPr>
              <a:t>NOTE:  see paper presented at this year’s TFAWS conference titled “DESIGN AND TESTING OF A DEVICE FOR MOON DUST DEPOSITION ON TEST ARTICLES/SYSTEMS”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latin typeface="Arial"/>
              <a:cs typeface="Arial"/>
            </a:endParaRPr>
          </a:p>
        </p:txBody>
      </p:sp>
    </p:spTree>
    <p:extLst>
      <p:ext uri="{BB962C8B-B14F-4D97-AF65-F5344CB8AC3E}">
        <p14:creationId xmlns:p14="http://schemas.microsoft.com/office/powerpoint/2010/main" val="2627841666"/>
      </p:ext>
    </p:extLst>
  </p:cSld>
  <p:clrMapOvr>
    <a:masterClrMapping/>
  </p:clrMapOvr>
  <p:transition advClick="0"/>
</p:sld>
</file>

<file path=ppt/theme/theme1.xml><?xml version="1.0" encoding="utf-8"?>
<a:theme xmlns:a="http://schemas.openxmlformats.org/drawingml/2006/main" name="6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EE385B2EB00441AAB36D94AF5B3D91" ma:contentTypeVersion="3" ma:contentTypeDescription="Create a new document." ma:contentTypeScope="" ma:versionID="5372b325ba732ec190649c4af5c21b4a">
  <xsd:schema xmlns:xsd="http://www.w3.org/2001/XMLSchema" xmlns:xs="http://www.w3.org/2001/XMLSchema" xmlns:p="http://schemas.microsoft.com/office/2006/metadata/properties" xmlns:ns3="ab13bc5f-17c1-4377-b024-fea15d3daf90" targetNamespace="http://schemas.microsoft.com/office/2006/metadata/properties" ma:root="true" ma:fieldsID="7525de95e0a81a75199123d4ae2d72ae" ns3:_="">
    <xsd:import namespace="ab13bc5f-17c1-4377-b024-fea15d3daf90"/>
    <xsd:element name="properties">
      <xsd:complexType>
        <xsd:sequence>
          <xsd:element name="documentManagement">
            <xsd:complexType>
              <xsd:all>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3bc5f-17c1-4377-b024-fea15d3daf9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D1F1C5-7B9D-40FD-856C-2E3B0F865670}">
  <ds:schemaRefs>
    <ds:schemaRef ds:uri="http://schemas.microsoft.com/sharepoint/v3/contenttype/forms"/>
  </ds:schemaRefs>
</ds:datastoreItem>
</file>

<file path=customXml/itemProps2.xml><?xml version="1.0" encoding="utf-8"?>
<ds:datastoreItem xmlns:ds="http://schemas.openxmlformats.org/officeDocument/2006/customXml" ds:itemID="{B8C90752-28A8-4397-9D83-197FF70AB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13bc5f-17c1-4377-b024-fea15d3daf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519BA4-08AC-46C0-A4C6-9E9DE8C003FB}">
  <ds:schemaRefs>
    <ds:schemaRef ds:uri="http://www.w3.org/XML/1998/namespace"/>
    <ds:schemaRef ds:uri="http://schemas.microsoft.com/office/infopath/2007/PartnerControls"/>
    <ds:schemaRef ds:uri="ab13bc5f-17c1-4377-b024-fea15d3daf90"/>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185862</TotalTime>
  <Words>465</Words>
  <Application>Microsoft Office PowerPoint</Application>
  <PresentationFormat>Widescreen</PresentationFormat>
  <Paragraphs>37</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AdvEPSTIM</vt:lpstr>
      <vt:lpstr>Arial</vt:lpstr>
      <vt:lpstr>Calibri</vt:lpstr>
      <vt:lpstr>Courier New</vt:lpstr>
      <vt:lpstr>6_ExplorationScenario-Updated</vt:lpstr>
      <vt:lpstr>Lunar Dust level sensor &amp; Effects of Surfaces  (LDES) Overview PI:  NASA JSC/Kathryn Miller Hurlbert, Ph.D.</vt:lpstr>
      <vt:lpstr>Test Objectives</vt:lpstr>
      <vt:lpstr>Dust Distributor </vt:lpstr>
      <vt:lpstr>Mars Dust Study</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DSC Complexity Reduction Trade Template</dc:title>
  <dc:creator>brian.j.johnson@nasa.gov</dc:creator>
  <cp:lastModifiedBy>Hurlbert, Katy M. (JSC-EC411)</cp:lastModifiedBy>
  <cp:revision>1585</cp:revision>
  <cp:lastPrinted>2022-07-11T13:46:47Z</cp:lastPrinted>
  <dcterms:created xsi:type="dcterms:W3CDTF">2017-12-19T14:45:56Z</dcterms:created>
  <dcterms:modified xsi:type="dcterms:W3CDTF">2023-09-20T00:06:58Z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0x0101000AEE385B2EB00441AAB36D94AF5B3D91</vt:lpwstr>
  </property>
  <property fmtid="{D5CDD505-2E9C-101B-9397-08002B2CF9AE}" pid="3" name="_dlc_DocIdItemGuid">
    <vt:lpwstr>721aaea3-49ec-4b55-bcfd-3800fd89e2c9</vt:lpwstr>
  </property>
</Properties>
</file>